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  <p:sldMasterId id="2147483746" r:id="rId2"/>
  </p:sldMasterIdLst>
  <p:notesMasterIdLst>
    <p:notesMasterId r:id="rId10"/>
  </p:notesMasterIdLst>
  <p:handoutMasterIdLst>
    <p:handoutMasterId r:id="rId11"/>
  </p:handoutMasterIdLst>
  <p:sldIdLst>
    <p:sldId id="294" r:id="rId3"/>
    <p:sldId id="1341" r:id="rId4"/>
    <p:sldId id="1332" r:id="rId5"/>
    <p:sldId id="1344" r:id="rId6"/>
    <p:sldId id="1343" r:id="rId7"/>
    <p:sldId id="1345" r:id="rId8"/>
    <p:sldId id="134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iu, Cheng (IFPRI)" initials="QC(" lastIdx="1" clrIdx="0"/>
  <p:cmAuthor id="2" name="de Brauw, Alan (IFPRI)" initials="dBA(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4D82E"/>
    <a:srgbClr val="435464"/>
    <a:srgbClr val="62BB46"/>
    <a:srgbClr val="439E2E"/>
    <a:srgbClr val="000000"/>
    <a:srgbClr val="89A527"/>
    <a:srgbClr val="EE283B"/>
    <a:srgbClr val="748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11" autoAdjust="0"/>
    <p:restoredTop sz="96172" autoAdjust="0"/>
  </p:normalViewPr>
  <p:slideViewPr>
    <p:cSldViewPr snapToGrid="0">
      <p:cViewPr varScale="1">
        <p:scale>
          <a:sx n="124" d="100"/>
          <a:sy n="124" d="100"/>
        </p:scale>
        <p:origin x="2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96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09C9F-CDE2-6649-9DC9-F2DCDF47A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21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3BBB4-83BA-4922-A4DB-9F70F816F70F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AA323-5059-4D56-8340-1C4053A31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067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4D9AD8-3193-4DCA-B143-819DCFD1844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2150"/>
            <a:ext cx="6148387" cy="3459163"/>
          </a:xfrm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633E3EE-1163-4831-8D81-B81A7431B4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75000">
                <a:schemeClr val="accent2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14400"/>
            <a:ext cx="914403" cy="1676403"/>
          </a:xfrm>
          <a:prstGeom prst="rect">
            <a:avLst/>
          </a:prstGeom>
          <a:noFill/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01034322-4365-498E-A7FE-7A8714B6B2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5997" y="768095"/>
            <a:ext cx="7505703" cy="1362456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CAN RUN TWO LINES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EA0D272-8C0C-4A3A-9299-20C6D47805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85997" y="2161704"/>
            <a:ext cx="7505703" cy="53122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/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B7C7A09-1B0D-478E-92A3-69BAA6FCE9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3733801"/>
            <a:ext cx="7505700" cy="248716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Title, Department/Division</a:t>
            </a:r>
            <a:br>
              <a:rPr lang="en-US"/>
            </a:br>
            <a:r>
              <a:rPr lang="en-US"/>
              <a:t>International Food Policy Research Institute</a:t>
            </a: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Location | Date</a:t>
            </a:r>
          </a:p>
        </p:txBody>
      </p:sp>
    </p:spTree>
    <p:extLst>
      <p:ext uri="{BB962C8B-B14F-4D97-AF65-F5344CB8AC3E}">
        <p14:creationId xmlns:p14="http://schemas.microsoft.com/office/powerpoint/2010/main" val="173265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0B236-4CD8-4EE5-9632-465AA1FE0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F15903-8CDF-40F7-B0CE-FB2AA6081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ED2B4-6787-4C6A-AFE1-43DEBB1FF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E7955-0787-46E2-B8FB-B727D77CA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6938F7-AB8D-4DFB-83EF-DF78058F5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2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89D47-8924-4D97-8F11-62BED446D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E6D1E-05E0-4A24-B48D-C9BEDD189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7F89F-E5AF-45A5-BDB8-DE9DB4A8DE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E60E4D-A5B3-463F-A3BE-411265C4F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36020-D63D-4CD1-91E7-617BD38F9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AA3B9A-F299-4B85-92A1-E09C48153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82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FDF5A-1542-47E3-8CD4-8B47C74CC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1D61E-BAAF-4E8E-AEBE-F69D06A51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B12781-6399-4361-AA49-57761D55B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AE65D0-73A9-4281-BC18-2FB59C96A4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E6B152-A678-46DE-AF86-770243B3B4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A29EFD-D9E4-437A-BE11-1AF01E9B8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21C531-8DFA-4EF4-B83D-4837B8A37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E57045-C225-4CB7-BADC-E2E440751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21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C07A7-1BE8-4227-844D-0FE3A177C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835462-0643-4BC8-A605-D19FA9B61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E4A487-C0ED-4368-AFC7-307F821E7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D97680-2541-48DF-9145-4FAC7E1A1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86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7DB69C-3638-4841-91EF-549877F70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4329DE-7488-4FB1-9ADA-7697E53C7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C9838E-6801-48CD-AF84-AFAA75D94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86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46330-8126-43C1-AC3F-707267E73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87336-0A96-4225-8586-79BB29185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EAFA66-18FE-4F2A-BBA3-42520CC1D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B6A5AC-493B-4ECC-AC14-EDD91AFF0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5BA26F-554D-47F8-9C9B-D16A8BBEE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103F2A-82BA-4E8F-B0D1-713C4D8DF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38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E311B-D1FC-4D19-AEA0-04B674F72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2F0988-0CCF-43CD-A491-74A1295EB1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39F465-4963-4BF3-AC2D-E59628B083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B078A3-8127-4DBA-89CB-3BF6BFAF9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DA0E21-BAFF-4A9B-9EC5-80AA347B0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EFF49-BA7F-476E-BA75-2C3009E6F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48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81C21-2C27-4C9C-A2EB-F95C79A39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2699B8-3C89-4D5B-9101-DC7728AEFA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3034B-6671-423D-90A7-9F2C2E184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3B086-F0C0-429A-BD5E-ABE500B96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DD25BC-A102-478A-BBF1-2A3119631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5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3CB92F-7B3C-42D3-8E10-C280EA9B2B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EEDA5E-7CFF-4DEB-A9BA-F3D972CDE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9C8F9-514C-468E-93D3-7E57070AC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95394-0269-46BB-A4B7-FD93EFB1C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1975E-FCED-4EAD-A640-0BB07E7FC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10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9334500" cy="1261872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5625"/>
            <a:ext cx="9334500" cy="4351338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-228600">
              <a:buFont typeface="Courier New" charset="0"/>
              <a:buChar char="o"/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5173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9334500" cy="1261872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4608576" cy="4351338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3124" y="1825625"/>
            <a:ext cx="4608576" cy="4351338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66590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9334500" cy="1261872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823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3439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7374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94DD2-B736-4515-9F1A-B892D90F7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88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7FA4F-55A8-430A-8B93-AC4A79ACEA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FB78B5-DB80-45E7-8DFD-B46466C310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857BB-82AA-47F5-B7A2-C2359DF5B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E6AC6-B240-44A6-A6C4-3D07C1865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D01D3-44CD-4A27-A9D8-1A7FE6EC1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82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84B34-BC5C-4949-A54C-5644C6532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CAEB3-A5D7-45AD-97E3-989A827E8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C0399-C42A-4512-B4F9-E4042AA33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6073C-04F6-472F-BF9A-24FD0BC46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05272-20AE-48C5-A15C-A18A0FA23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53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65125"/>
            <a:ext cx="93345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93345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A5AFE-9A4C-9443-92D6-A4D7FDF824DC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485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4C31E-DA4C-F44D-B44A-157C5C055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23" r:id="rId3"/>
    <p:sldLayoutId id="2147483743" r:id="rId4"/>
    <p:sldLayoutId id="2147483742" r:id="rId5"/>
    <p:sldLayoutId id="2147483744" r:id="rId6"/>
    <p:sldLayoutId id="214748374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charset="2"/>
        <a:buChar char="§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charset="0"/>
        <a:buChar char="o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charset="0"/>
        <a:buChar char="o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charset="0"/>
        <a:buChar char="o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charset="0"/>
        <a:buChar char="o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168" userDrawn="1">
          <p15:clr>
            <a:srgbClr val="F26B43"/>
          </p15:clr>
        </p15:guide>
        <p15:guide id="2" orient="horz" pos="912" userDrawn="1">
          <p15:clr>
            <a:srgbClr val="F26B43"/>
          </p15:clr>
        </p15:guide>
        <p15:guide id="4" orient="horz" pos="331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833DE8-8FD2-4A51-8435-D7EE671A4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23EA6-86AF-4685-85A8-BD3D79844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E8393F-51F4-4126-81AF-73B40FB675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9A60A-0E9D-4CF0-A579-5F5A66AFFA0A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642FB-4577-4C31-AC38-3945C3C512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36217-E894-4394-94ED-ED16738533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31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chinastb.com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3282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8D0279-2F95-A27B-B8D5-8C4A5F1F258F}"/>
              </a:ext>
            </a:extLst>
          </p:cNvPr>
          <p:cNvSpPr txBox="1"/>
          <p:nvPr/>
        </p:nvSpPr>
        <p:spPr>
          <a:xfrm>
            <a:off x="228600" y="2382052"/>
            <a:ext cx="117222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Georgia" pitchFamily="18" charset="0"/>
              </a:rPr>
              <a:t>The Political Economy of Bundling Socio-Technical Innovations to Transform Agri-Food Systems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85D523A-E20A-313C-7EA3-A5A2C5A01C52}"/>
              </a:ext>
            </a:extLst>
          </p:cNvPr>
          <p:cNvSpPr txBox="1">
            <a:spLocks/>
          </p:cNvSpPr>
          <p:nvPr/>
        </p:nvSpPr>
        <p:spPr>
          <a:xfrm>
            <a:off x="1359478" y="3998894"/>
            <a:ext cx="9460454" cy="2180926"/>
          </a:xfrm>
          <a:prstGeom prst="rect">
            <a:avLst/>
          </a:prstGeom>
        </p:spPr>
        <p:txBody>
          <a:bodyPr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>
              <a:lnSpc>
                <a:spcPct val="120000"/>
              </a:lnSpc>
            </a:pPr>
            <a:br>
              <a:rPr lang="en-US" sz="2800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en-US" sz="4400" b="0" dirty="0">
                <a:solidFill>
                  <a:schemeClr val="bg1"/>
                </a:solidFill>
                <a:latin typeface="Georgia" pitchFamily="18" charset="0"/>
              </a:rPr>
              <a:t>Christopher B. Barrett</a:t>
            </a:r>
          </a:p>
          <a:p>
            <a:pPr algn="ctr">
              <a:lnSpc>
                <a:spcPct val="120000"/>
              </a:lnSpc>
            </a:pPr>
            <a:r>
              <a:rPr lang="en-US" sz="4400" b="0" dirty="0">
                <a:solidFill>
                  <a:schemeClr val="bg1"/>
                </a:solidFill>
                <a:latin typeface="Georgia" pitchFamily="18" charset="0"/>
              </a:rPr>
              <a:t>Cornell University</a:t>
            </a:r>
            <a:br>
              <a:rPr lang="en-US" sz="4400" b="0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en-US" sz="4400" b="0" dirty="0">
                <a:solidFill>
                  <a:schemeClr val="bg1"/>
                </a:solidFill>
                <a:latin typeface="Georgia" pitchFamily="18" charset="0"/>
              </a:rPr>
              <a:t>IFPRI Book Launch Event</a:t>
            </a:r>
          </a:p>
          <a:p>
            <a:pPr algn="ctr">
              <a:lnSpc>
                <a:spcPct val="120000"/>
              </a:lnSpc>
            </a:pPr>
            <a:r>
              <a:rPr lang="en-US" sz="4400" b="0" dirty="0">
                <a:solidFill>
                  <a:schemeClr val="bg1"/>
                </a:solidFill>
                <a:latin typeface="Georgia" pitchFamily="18" charset="0"/>
              </a:rPr>
              <a:t>Washington, DC</a:t>
            </a:r>
            <a:br>
              <a:rPr lang="en-US" sz="4400" b="0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en-US" sz="4400" b="0" dirty="0">
                <a:solidFill>
                  <a:schemeClr val="bg1"/>
                </a:solidFill>
                <a:latin typeface="Georgia" pitchFamily="18" charset="0"/>
              </a:rPr>
              <a:t>November 14, 2023</a:t>
            </a:r>
            <a:br>
              <a:rPr lang="en-US" sz="2700" b="0" dirty="0">
                <a:solidFill>
                  <a:schemeClr val="bg1"/>
                </a:solidFill>
                <a:latin typeface="Georgia" pitchFamily="18" charset="0"/>
              </a:rPr>
            </a:br>
            <a:endParaRPr lang="en-US" sz="2700" b="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advClick="0" advTm="12556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04496" y="1447800"/>
            <a:ext cx="11006185" cy="3086100"/>
          </a:xfrm>
        </p:spPr>
        <p:txBody>
          <a:bodyPr>
            <a:noAutofit/>
          </a:bodyPr>
          <a:lstStyle/>
          <a:p>
            <a:pPr marL="0" lvl="1" indent="0">
              <a:lnSpc>
                <a:spcPct val="10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The</a:t>
            </a:r>
            <a:r>
              <a:rPr lang="en-US" b="1" i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main obstacle to AFS transformation is </a:t>
            </a:r>
            <a:r>
              <a:rPr lang="en-US" u="sng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not</a:t>
            </a: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 supply of suitable innovations. It is the political economy of diffusing/scaling context-appropriate innovations. </a:t>
            </a:r>
          </a:p>
          <a:p>
            <a:pPr marL="0" indent="0">
              <a:buNone/>
            </a:pPr>
            <a:r>
              <a:rPr lang="en-US" sz="2400" b="1" u="sng" dirty="0">
                <a:solidFill>
                  <a:schemeClr val="bg1"/>
                </a:solidFill>
                <a:latin typeface="Georgia" panose="02040502050405020303" pitchFamily="18" charset="0"/>
              </a:rPr>
              <a:t>The political economy need for STIBs arises because:</a:t>
            </a:r>
          </a:p>
          <a:p>
            <a:pPr marL="457200" indent="-457200">
              <a:buAutoNum type="arabicParenBoth"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Multiple objectives &amp; heterogeneous preferences/interests</a:t>
            </a:r>
          </a:p>
          <a:p>
            <a:pPr marL="457200" indent="-457200">
              <a:buAutoNum type="arabicParenBoth"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Innovations generate both losers &amp; winners (‘creative destruction’).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This naturally generates resistance to innovations, especially given people’s greater sensitivity to headwinds than tailwinds.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Innovations offer only </a:t>
            </a:r>
            <a:r>
              <a:rPr lang="en-US" i="1" dirty="0">
                <a:solidFill>
                  <a:schemeClr val="bg1"/>
                </a:solidFill>
                <a:latin typeface="Georgia" panose="02040502050405020303" pitchFamily="18" charset="0"/>
              </a:rPr>
              <a:t>potential 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Pareto improvements.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6">
            <a:extLst>
              <a:ext uri="{FF2B5EF4-FFF2-40B4-BE49-F238E27FC236}">
                <a16:creationId xmlns:a16="http://schemas.microsoft.com/office/drawing/2014/main" id="{A22E2F7A-178F-4FBF-B129-553A99178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497" y="24003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F3703CE3-C04B-4729-BC23-2DDB5826C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1979" y="-2131657"/>
            <a:ext cx="5504233" cy="249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01FC9B-3131-9879-6F5D-4FE52E286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7262" y="3611587"/>
            <a:ext cx="5397476" cy="145057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DDFC7C0-3142-B9B7-13B2-F505906B34E0}"/>
              </a:ext>
            </a:extLst>
          </p:cNvPr>
          <p:cNvSpPr txBox="1">
            <a:spLocks/>
          </p:cNvSpPr>
          <p:nvPr/>
        </p:nvSpPr>
        <p:spPr bwMode="auto">
          <a:xfrm>
            <a:off x="7171788" y="106959"/>
            <a:ext cx="4686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Why socio-technical innovation bundles?</a:t>
            </a:r>
          </a:p>
        </p:txBody>
      </p:sp>
    </p:spTree>
    <p:extLst>
      <p:ext uri="{BB962C8B-B14F-4D97-AF65-F5344CB8AC3E}">
        <p14:creationId xmlns:p14="http://schemas.microsoft.com/office/powerpoint/2010/main" val="6590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47592" y="1447800"/>
            <a:ext cx="9046927" cy="3086100"/>
          </a:xfrm>
        </p:spPr>
        <p:txBody>
          <a:bodyPr>
            <a:noAutofit/>
          </a:bodyPr>
          <a:lstStyle/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Bundling innovations can turn </a:t>
            </a:r>
            <a:r>
              <a:rPr lang="en-US" sz="2000" b="1" i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potential</a:t>
            </a:r>
            <a:r>
              <a:rPr lang="en-US" sz="2000" b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 Pareto improvements into </a:t>
            </a:r>
            <a:r>
              <a:rPr lang="en-US" sz="2000" b="1" i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actual </a:t>
            </a:r>
            <a:r>
              <a:rPr lang="en-US" sz="2000" b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Pareto improvements. </a:t>
            </a:r>
            <a:r>
              <a:rPr lang="en-US" sz="20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One innovation that satisfies the Kaldor-Hicks compensation criterion can compensate for another. So bundle together to form coalitions to overcome humans’ innate conservatism.</a:t>
            </a: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This requires coordinated human agency, i.e., sound institutions that both empower all and hold all accountable. </a:t>
            </a:r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Excessively concentrated power commonly obstructs coalition formation. Logic of collective action can also lead to minority interest group domination. </a:t>
            </a: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Misinformation another big challenge to coalition formation b/c impedes identification of potential PIs. 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Fosters subjective uncertainty and conservative opposition to innovations.  </a:t>
            </a: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Trust is central to coalition formation and maintenance.</a:t>
            </a: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Co-creation of STIBs can build trust.  </a:t>
            </a: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175DF72D-1CB3-4D89-BADA-C304C217EFC1}"/>
              </a:ext>
            </a:extLst>
          </p:cNvPr>
          <p:cNvSpPr txBox="1">
            <a:spLocks/>
          </p:cNvSpPr>
          <p:nvPr/>
        </p:nvSpPr>
        <p:spPr bwMode="auto">
          <a:xfrm>
            <a:off x="4926724" y="66675"/>
            <a:ext cx="486497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Building Coalitions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78224A82-DCFD-4659-B401-C3983856B5D5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07" t="32457" r="24468" b="29730"/>
          <a:stretch/>
        </p:blipFill>
        <p:spPr bwMode="auto">
          <a:xfrm>
            <a:off x="9390812" y="1731087"/>
            <a:ext cx="2656408" cy="23456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1302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47592" y="1447800"/>
            <a:ext cx="10685228" cy="3086100"/>
          </a:xfrm>
        </p:spPr>
        <p:txBody>
          <a:bodyPr>
            <a:noAutofit/>
          </a:bodyPr>
          <a:lstStyle/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Started in 2009, participatory research and extension program at (huge) scale.</a:t>
            </a: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Brought together different interest groups - researchers, farmers, commercial input suppliers/traders, local gov’ts – to identify and evaluate contextualized innovation bundles. </a:t>
            </a: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Good example of both (i) localized co-creation as a trust-building process, and (ii) logic of collective action in coalition formation: 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strength of small interest groups + numbers of large latent support groups.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Ultimately, 127 STBs in 23 provinces and engaging 10s millions farmers. Accelerated discovery, diffusion and impacts.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(For more details, see 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hlinkClick r:id="rId2"/>
              </a:rPr>
              <a:t>http://chinastb.com/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 .)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  <a:endParaRPr lang="en-US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175DF72D-1CB3-4D89-BADA-C304C217EFC1}"/>
              </a:ext>
            </a:extLst>
          </p:cNvPr>
          <p:cNvSpPr txBox="1">
            <a:spLocks/>
          </p:cNvSpPr>
          <p:nvPr/>
        </p:nvSpPr>
        <p:spPr bwMode="auto">
          <a:xfrm>
            <a:off x="4926724" y="66675"/>
            <a:ext cx="551267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Ex 1: China’s Science and Technology Backyards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17B66F-3B72-9B0F-FA74-694379BAC0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713" y="5716444"/>
            <a:ext cx="3804368" cy="8816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2CB86B-558E-8930-FA9C-84140358CA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2195" y="5829968"/>
            <a:ext cx="3522125" cy="7681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F75759-8C70-7D58-CD68-AB20CE5472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2921" y="5339839"/>
            <a:ext cx="3848100" cy="128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67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07894" y="1294894"/>
            <a:ext cx="11622487" cy="1859280"/>
          </a:xfrm>
        </p:spPr>
        <p:txBody>
          <a:bodyPr>
            <a:noAutofit/>
          </a:bodyPr>
          <a:lstStyle/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Story of Green Revolution rice is inspiring. But success was not inevitable. 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Had to overcome initial resistance by building coalitions to support diffusion of new varieties. 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Required a coalition of champions for different, complementary innovations: irrigation, new varieties, electrification, roads, marketing and price stabilization policies, etc. </a:t>
            </a: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175DF72D-1CB3-4D89-BADA-C304C217EFC1}"/>
              </a:ext>
            </a:extLst>
          </p:cNvPr>
          <p:cNvSpPr txBox="1">
            <a:spLocks/>
          </p:cNvSpPr>
          <p:nvPr/>
        </p:nvSpPr>
        <p:spPr bwMode="auto">
          <a:xfrm>
            <a:off x="4926724" y="66675"/>
            <a:ext cx="577937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Ex 2: Genetic Improvement in Rice in Asia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91114C-BC0A-9C01-C47D-DD43CB949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2419" y="2688461"/>
            <a:ext cx="2453045" cy="14810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4379C99-7C92-3493-9AE0-AF3E9711F4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9450" y="4953506"/>
            <a:ext cx="2857500" cy="1600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D229D0-6F0B-5539-C388-BFE4D3E19B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3481" y="4333875"/>
            <a:ext cx="1866900" cy="2457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681508-5E36-1E4B-28EB-6E986BC655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3200" y="2706052"/>
            <a:ext cx="2133600" cy="15906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0001BE3-731E-D572-CFDF-829F0338E409}"/>
              </a:ext>
            </a:extLst>
          </p:cNvPr>
          <p:cNvSpPr txBox="1"/>
          <p:nvPr/>
        </p:nvSpPr>
        <p:spPr>
          <a:xfrm>
            <a:off x="661835" y="4661088"/>
            <a:ext cx="6229350" cy="2185035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Georgia" panose="02040502050405020303" pitchFamily="18" charset="0"/>
              </a:rPr>
              <a:t>By contrast, </a:t>
            </a:r>
            <a:r>
              <a:rPr lang="en-US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transgenic golden rice</a:t>
            </a:r>
            <a:r>
              <a:rPr lang="en-US" sz="2400" dirty="0">
                <a:solidFill>
                  <a:srgbClr val="000000"/>
                </a:solidFill>
                <a:latin typeface="Georgia" panose="02040502050405020303" pitchFamily="18" charset="0"/>
              </a:rPr>
              <a:t>, still has not had any measurable impact &gt;20 years after its discovery. Big obstacle: misinformation and logic of collective action favoring an opposition movement.</a:t>
            </a:r>
            <a:endParaRPr lang="en-US" sz="24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65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40912" y="1447800"/>
            <a:ext cx="8978347" cy="3086100"/>
          </a:xfrm>
        </p:spPr>
        <p:txBody>
          <a:bodyPr>
            <a:noAutofit/>
          </a:bodyPr>
          <a:lstStyle/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Transgenic brinjal (eggplant) developed in India to resist borers. 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Obstructed in India by anti-GM movement, based largely on misinformation campaign playing to intrinsic conservativism. Moratorium imposed by Minister of Environment and Forests despite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approvalsthat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  concluded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Bt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 brinjal safe and beneficial and despite past approval of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Bt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 cotton in India. Harder to build coalition for brinjal than cotton.</a:t>
            </a:r>
            <a:endParaRPr lang="en-US" sz="2000" dirty="0"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Bt</a:t>
            </a:r>
            <a:r>
              <a:rPr lang="en-US" sz="2000" b="1" dirty="0">
                <a:solidFill>
                  <a:srgbClr val="000000"/>
                </a:solidFill>
                <a:latin typeface="Georgia" panose="02040502050405020303" pitchFamily="18" charset="0"/>
              </a:rPr>
              <a:t> brinjal was Bangladesh’s first GM crop release. </a:t>
            </a: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Pesticide importer not exporter. Pushed labeling to address concerns </a:t>
            </a: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about farmer choice and information. </a:t>
            </a: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The political economy of coalition building helps explain the differential uptake of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Bt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 brinjal between India and Bangladesh. </a:t>
            </a:r>
            <a:endParaRPr lang="en-US" sz="20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8BE84387-52D1-0EF5-EC51-92A0A1366B99}"/>
              </a:ext>
            </a:extLst>
          </p:cNvPr>
          <p:cNvSpPr txBox="1">
            <a:spLocks/>
          </p:cNvSpPr>
          <p:nvPr/>
        </p:nvSpPr>
        <p:spPr bwMode="auto">
          <a:xfrm>
            <a:off x="4926724" y="66675"/>
            <a:ext cx="577937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Ex 3: The Irony of </a:t>
            </a:r>
          </a:p>
          <a:p>
            <a:pPr algn="r" eaLnBrk="0" hangingPunct="0">
              <a:defRPr/>
            </a:pPr>
            <a:r>
              <a:rPr lang="en-US" sz="3000" b="1" kern="0" dirty="0" err="1">
                <a:latin typeface="Georgia" pitchFamily="18" charset="0"/>
                <a:ea typeface="+mj-ea"/>
                <a:cs typeface="+mj-cs"/>
              </a:rPr>
              <a:t>Bt</a:t>
            </a: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 brinjal in South Asia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AC05BC-5C99-EE21-2E4E-AE4AABA4B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6386" y="3143644"/>
            <a:ext cx="3429001" cy="174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62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32991" y="2757648"/>
            <a:ext cx="5856429" cy="3086100"/>
          </a:xfrm>
        </p:spPr>
        <p:txBody>
          <a:bodyPr>
            <a:noAutofit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Congratulations and thanks to Danielle and Jo … and to all contributing authors. 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A must read book! </a:t>
            </a: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4CD45E33-41F4-4A0D-A123-3E086237D1B3}"/>
              </a:ext>
            </a:extLst>
          </p:cNvPr>
          <p:cNvSpPr txBox="1">
            <a:spLocks/>
          </p:cNvSpPr>
          <p:nvPr/>
        </p:nvSpPr>
        <p:spPr bwMode="auto">
          <a:xfrm>
            <a:off x="5027942" y="66675"/>
            <a:ext cx="4686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Thank you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403D51F-9487-679A-7D54-176C1BADB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3816" y="1377315"/>
            <a:ext cx="346710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34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theme/theme1.xml><?xml version="1.0" encoding="utf-8"?>
<a:theme xmlns:a="http://schemas.openxmlformats.org/drawingml/2006/main" name="IFPRI Zoom">
  <a:themeElements>
    <a:clrScheme name="IFPRI Color 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2BA45"/>
      </a:accent1>
      <a:accent2>
        <a:srgbClr val="00AE9A"/>
      </a:accent2>
      <a:accent3>
        <a:srgbClr val="EF463B"/>
      </a:accent3>
      <a:accent4>
        <a:srgbClr val="F7921E"/>
      </a:accent4>
      <a:accent5>
        <a:srgbClr val="8850A0"/>
      </a:accent5>
      <a:accent6>
        <a:srgbClr val="007DB3"/>
      </a:accent6>
      <a:hlink>
        <a:srgbClr val="3C5567"/>
      </a:hlink>
      <a:folHlink>
        <a:srgbClr val="95C94F"/>
      </a:folHlink>
    </a:clrScheme>
    <a:fontScheme name="IFPRI 20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>
        <a:noAutofit/>
      </a:bodyPr>
      <a:lstStyle>
        <a:defPPr algn="r"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D7A8DB8B-EB9A-4DE6-95F0-E88809FC0F81}" vid="{51B3EFE2-C9CC-4BCD-AD85-8CCB3FF5B955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IFPRI Presentation Template_Dark_Zoom</Template>
  <TotalTime>888</TotalTime>
  <Words>600</Words>
  <Application>Microsoft Office PowerPoint</Application>
  <PresentationFormat>Widescreen</PresentationFormat>
  <Paragraphs>55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Georgia</vt:lpstr>
      <vt:lpstr>Wingdings</vt:lpstr>
      <vt:lpstr>IFPRI Zoom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IFPRI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Barrett</dc:creator>
  <cp:lastModifiedBy>Chris Barrett</cp:lastModifiedBy>
  <cp:revision>42</cp:revision>
  <dcterms:created xsi:type="dcterms:W3CDTF">2021-03-10T01:54:34Z</dcterms:created>
  <dcterms:modified xsi:type="dcterms:W3CDTF">2023-11-01T12:54:04Z</dcterms:modified>
</cp:coreProperties>
</file>